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99" r:id="rId2"/>
    <p:sldId id="308" r:id="rId3"/>
  </p:sldIdLst>
  <p:sldSz cx="15125700" cy="10693400"/>
  <p:notesSz cx="15125700" cy="106934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8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A0C4E7"/>
    <a:srgbClr val="FF96FF"/>
    <a:srgbClr val="FF1717"/>
    <a:srgbClr val="9292FF"/>
    <a:srgbClr val="BDBDBD"/>
    <a:srgbClr val="414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25" autoAdjust="0"/>
  </p:normalViewPr>
  <p:slideViewPr>
    <p:cSldViewPr>
      <p:cViewPr>
        <p:scale>
          <a:sx n="100" d="100"/>
          <a:sy n="100" d="100"/>
        </p:scale>
        <p:origin x="-2982" y="-4410"/>
      </p:cViewPr>
      <p:guideLst>
        <p:guide orient="horz" pos="2888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6554787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567739" y="1"/>
            <a:ext cx="6554787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15F02-DFD7-4CBD-B7B6-9A19B8C07387}" type="datetimeFigureOut">
              <a:rPr lang="zh-CN" altLang="en-US" smtClean="0"/>
              <a:t>2024/11/18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010150" y="1336675"/>
            <a:ext cx="51054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512889" y="5146676"/>
            <a:ext cx="1209992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10156826"/>
            <a:ext cx="6554787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567739" y="10156826"/>
            <a:ext cx="6554787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1CAB2-3CF4-43E2-8351-18CE6CB2CC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180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8" y="3314954"/>
            <a:ext cx="12856845" cy="938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375F92"/>
                </a:solidFill>
                <a:latin typeface="微软雅黑"/>
                <a:cs typeface="微软雅黑"/>
              </a:defRPr>
            </a:lvl1pPr>
          </a:lstStyle>
          <a:p>
            <a:pPr marL="12701">
              <a:spcBef>
                <a:spcPts val="185"/>
              </a:spcBef>
            </a:pPr>
            <a:r>
              <a:rPr lang="zh-CN" altLang="en-US" spc="-6"/>
              <a:t>天津市机动车停车设施专项规划（</a:t>
            </a:r>
            <a:r>
              <a:rPr lang="en-US" altLang="zh-CN" spc="-6"/>
              <a:t>2021-2035</a:t>
            </a:r>
            <a:r>
              <a:rPr lang="zh-CN" altLang="en-US" spc="-6"/>
              <a:t>年）</a:t>
            </a:r>
            <a:endParaRPr lang="zh-CN" altLang="en-US" spc="-6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9" b="1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pPr marL="25402">
              <a:spcBef>
                <a:spcPts val="170"/>
              </a:spcBef>
            </a:pPr>
            <a:fld id="{81D60167-4931-47E6-BA6A-407CBD079E47}" type="slidenum">
              <a:rPr lang="en-US" altLang="zh-CN" smtClean="0"/>
              <a:pPr marL="25402">
                <a:spcBef>
                  <a:spcPts val="170"/>
                </a:spcBef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8861" y="8196"/>
            <a:ext cx="13047979" cy="938847"/>
          </a:xfrm>
        </p:spPr>
        <p:txBody>
          <a:bodyPr lIns="0" tIns="0" rIns="0" bIns="0"/>
          <a:lstStyle>
            <a:lvl1pPr>
              <a:defRPr sz="6101" b="1" i="1">
                <a:solidFill>
                  <a:srgbClr val="7E7E7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375F92"/>
                </a:solidFill>
                <a:latin typeface="微软雅黑"/>
                <a:cs typeface="微软雅黑"/>
              </a:defRPr>
            </a:lvl1pPr>
          </a:lstStyle>
          <a:p>
            <a:pPr marL="12701">
              <a:spcBef>
                <a:spcPts val="185"/>
              </a:spcBef>
            </a:pPr>
            <a:r>
              <a:rPr lang="zh-CN" altLang="en-US" spc="-6"/>
              <a:t>天津市机动车停车设施专项规划（</a:t>
            </a:r>
            <a:r>
              <a:rPr lang="en-US" altLang="zh-CN" spc="-6"/>
              <a:t>2021-2035</a:t>
            </a:r>
            <a:r>
              <a:rPr lang="zh-CN" altLang="en-US" spc="-6"/>
              <a:t>年）</a:t>
            </a:r>
            <a:endParaRPr lang="zh-CN" altLang="en-US" spc="-6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9" b="1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pPr marL="25402">
              <a:spcBef>
                <a:spcPts val="170"/>
              </a:spcBef>
            </a:pPr>
            <a:fld id="{81D60167-4931-47E6-BA6A-407CBD079E47}" type="slidenum">
              <a:rPr lang="en-US" altLang="zh-CN" smtClean="0"/>
              <a:pPr marL="25402">
                <a:spcBef>
                  <a:spcPts val="170"/>
                </a:spcBef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8861" y="8196"/>
            <a:ext cx="13047979" cy="938847"/>
          </a:xfrm>
        </p:spPr>
        <p:txBody>
          <a:bodyPr lIns="0" tIns="0" rIns="0" bIns="0"/>
          <a:lstStyle>
            <a:lvl1pPr>
              <a:defRPr sz="6101" b="1" i="1">
                <a:solidFill>
                  <a:srgbClr val="7E7E7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6" y="2459482"/>
            <a:ext cx="65796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375F92"/>
                </a:solidFill>
                <a:latin typeface="微软雅黑"/>
                <a:cs typeface="微软雅黑"/>
              </a:defRPr>
            </a:lvl1pPr>
          </a:lstStyle>
          <a:p>
            <a:pPr marL="12701">
              <a:spcBef>
                <a:spcPts val="185"/>
              </a:spcBef>
            </a:pPr>
            <a:r>
              <a:rPr lang="zh-CN" altLang="en-US" spc="-6"/>
              <a:t>天津市机动车停车设施专项规划（</a:t>
            </a:r>
            <a:r>
              <a:rPr lang="en-US" altLang="zh-CN" spc="-6"/>
              <a:t>2021-2035</a:t>
            </a:r>
            <a:r>
              <a:rPr lang="zh-CN" altLang="en-US" spc="-6"/>
              <a:t>年）</a:t>
            </a:r>
            <a:endParaRPr lang="zh-CN" altLang="en-US" spc="-6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9" b="1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pPr marL="25402">
              <a:spcBef>
                <a:spcPts val="170"/>
              </a:spcBef>
            </a:pPr>
            <a:fld id="{81D60167-4931-47E6-BA6A-407CBD079E47}" type="slidenum">
              <a:rPr lang="en-US" altLang="zh-CN" smtClean="0"/>
              <a:pPr marL="25402">
                <a:spcBef>
                  <a:spcPts val="170"/>
                </a:spcBef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8861" y="8196"/>
            <a:ext cx="13047979" cy="938847"/>
          </a:xfrm>
        </p:spPr>
        <p:txBody>
          <a:bodyPr lIns="0" tIns="0" rIns="0" bIns="0"/>
          <a:lstStyle>
            <a:lvl1pPr>
              <a:defRPr sz="6101" b="1" i="1">
                <a:solidFill>
                  <a:srgbClr val="7E7E7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375F92"/>
                </a:solidFill>
                <a:latin typeface="微软雅黑"/>
                <a:cs typeface="微软雅黑"/>
              </a:defRPr>
            </a:lvl1pPr>
          </a:lstStyle>
          <a:p>
            <a:pPr marL="12701">
              <a:spcBef>
                <a:spcPts val="185"/>
              </a:spcBef>
            </a:pPr>
            <a:r>
              <a:rPr lang="zh-CN" altLang="en-US" spc="-6"/>
              <a:t>天津市机动车停车设施专项规划（</a:t>
            </a:r>
            <a:r>
              <a:rPr lang="en-US" altLang="zh-CN" spc="-6"/>
              <a:t>2021-2035</a:t>
            </a:r>
            <a:r>
              <a:rPr lang="zh-CN" altLang="en-US" spc="-6"/>
              <a:t>年）</a:t>
            </a:r>
            <a:endParaRPr lang="zh-CN" altLang="en-US" spc="-6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9" b="1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pPr marL="25402">
              <a:spcBef>
                <a:spcPts val="170"/>
              </a:spcBef>
            </a:pPr>
            <a:fld id="{81D60167-4931-47E6-BA6A-407CBD079E47}" type="slidenum">
              <a:rPr lang="en-US" altLang="zh-CN" smtClean="0"/>
              <a:pPr marL="25402">
                <a:spcBef>
                  <a:spcPts val="170"/>
                </a:spcBef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375F92"/>
                </a:solidFill>
                <a:latin typeface="微软雅黑"/>
                <a:cs typeface="微软雅黑"/>
              </a:defRPr>
            </a:lvl1pPr>
          </a:lstStyle>
          <a:p>
            <a:pPr marL="12701">
              <a:spcBef>
                <a:spcPts val="185"/>
              </a:spcBef>
            </a:pPr>
            <a:r>
              <a:rPr lang="zh-CN" altLang="en-US" spc="-6"/>
              <a:t>天津市机动车停车设施专项规划（</a:t>
            </a:r>
            <a:r>
              <a:rPr lang="en-US" altLang="zh-CN" spc="-6"/>
              <a:t>2021-2035</a:t>
            </a:r>
            <a:r>
              <a:rPr lang="zh-CN" altLang="en-US" spc="-6"/>
              <a:t>年）</a:t>
            </a:r>
            <a:endParaRPr lang="zh-CN" altLang="en-US" spc="-6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9" b="1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pPr marL="25402">
              <a:spcBef>
                <a:spcPts val="170"/>
              </a:spcBef>
            </a:pPr>
            <a:fld id="{81D60167-4931-47E6-BA6A-407CBD079E47}" type="slidenum">
              <a:rPr lang="en-US" altLang="zh-CN" smtClean="0"/>
              <a:pPr marL="25402">
                <a:spcBef>
                  <a:spcPts val="170"/>
                </a:spcBef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0445495"/>
            <a:ext cx="9863455" cy="0"/>
          </a:xfrm>
          <a:custGeom>
            <a:avLst/>
            <a:gdLst/>
            <a:ahLst/>
            <a:cxnLst/>
            <a:rect l="l" t="t" r="r" b="b"/>
            <a:pathLst>
              <a:path w="9863455">
                <a:moveTo>
                  <a:pt x="0" y="0"/>
                </a:moveTo>
                <a:lnTo>
                  <a:pt x="9863328" y="0"/>
                </a:lnTo>
              </a:path>
            </a:pathLst>
          </a:custGeom>
          <a:ln w="4572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7" name="bk object 17"/>
          <p:cNvSpPr/>
          <p:nvPr/>
        </p:nvSpPr>
        <p:spPr>
          <a:xfrm>
            <a:off x="15117316" y="10422635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6"/>
                </a:lnTo>
              </a:path>
            </a:pathLst>
          </a:custGeom>
          <a:ln w="365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8" name="bk object 18"/>
          <p:cNvSpPr/>
          <p:nvPr/>
        </p:nvSpPr>
        <p:spPr>
          <a:xfrm>
            <a:off x="14333219" y="10440923"/>
            <a:ext cx="350520" cy="0"/>
          </a:xfrm>
          <a:custGeom>
            <a:avLst/>
            <a:gdLst/>
            <a:ahLst/>
            <a:cxnLst/>
            <a:rect l="l" t="t" r="r" b="b"/>
            <a:pathLst>
              <a:path w="350519">
                <a:moveTo>
                  <a:pt x="0" y="0"/>
                </a:moveTo>
                <a:lnTo>
                  <a:pt x="350520" y="0"/>
                </a:lnTo>
              </a:path>
            </a:pathLst>
          </a:custGeom>
          <a:ln w="365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9" name="bk object 19"/>
          <p:cNvSpPr/>
          <p:nvPr/>
        </p:nvSpPr>
        <p:spPr>
          <a:xfrm>
            <a:off x="14683739" y="10299191"/>
            <a:ext cx="431800" cy="280670"/>
          </a:xfrm>
          <a:custGeom>
            <a:avLst/>
            <a:gdLst/>
            <a:ahLst/>
            <a:cxnLst/>
            <a:rect l="l" t="t" r="r" b="b"/>
            <a:pathLst>
              <a:path w="431800" h="280670">
                <a:moveTo>
                  <a:pt x="0" y="280416"/>
                </a:moveTo>
                <a:lnTo>
                  <a:pt x="431292" y="280416"/>
                </a:lnTo>
                <a:lnTo>
                  <a:pt x="431292" y="0"/>
                </a:lnTo>
                <a:lnTo>
                  <a:pt x="0" y="0"/>
                </a:lnTo>
                <a:lnTo>
                  <a:pt x="0" y="280416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8861" y="8196"/>
            <a:ext cx="13047979" cy="938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00" b="1" i="1">
                <a:solidFill>
                  <a:srgbClr val="7E7E7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6285" y="2459482"/>
            <a:ext cx="136131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917683" y="10286601"/>
            <a:ext cx="451230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375F92"/>
                </a:solidFill>
                <a:latin typeface="微软雅黑"/>
                <a:cs typeface="微软雅黑"/>
              </a:defRPr>
            </a:lvl1pPr>
          </a:lstStyle>
          <a:p>
            <a:pPr marL="12701">
              <a:spcBef>
                <a:spcPts val="185"/>
              </a:spcBef>
            </a:pPr>
            <a:r>
              <a:rPr lang="zh-CN" altLang="en-US" spc="-6"/>
              <a:t>天津市机动车停车设施专项规划（</a:t>
            </a:r>
            <a:r>
              <a:rPr lang="en-US" altLang="zh-CN" spc="-6"/>
              <a:t>2021-2035</a:t>
            </a:r>
            <a:r>
              <a:rPr lang="zh-CN" altLang="en-US" spc="-6"/>
              <a:t>年）</a:t>
            </a:r>
            <a:endParaRPr lang="zh-CN" altLang="en-US" spc="-6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780512" y="10317853"/>
            <a:ext cx="240030" cy="1845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99" b="1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pPr marL="25402">
              <a:spcBef>
                <a:spcPts val="170"/>
              </a:spcBef>
            </a:pPr>
            <a:fld id="{81D60167-4931-47E6-BA6A-407CBD079E47}" type="slidenum">
              <a:rPr lang="en-US" altLang="zh-CN" smtClean="0"/>
              <a:pPr marL="25402">
                <a:spcBef>
                  <a:spcPts val="170"/>
                </a:spcBef>
              </a:pPr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23">
        <a:defRPr>
          <a:latin typeface="+mn-lt"/>
          <a:ea typeface="+mn-ea"/>
          <a:cs typeface="+mn-cs"/>
        </a:defRPr>
      </a:lvl2pPr>
      <a:lvl3pPr marL="914447">
        <a:defRPr>
          <a:latin typeface="+mn-lt"/>
          <a:ea typeface="+mn-ea"/>
          <a:cs typeface="+mn-cs"/>
        </a:defRPr>
      </a:lvl3pPr>
      <a:lvl4pPr marL="1371670">
        <a:defRPr>
          <a:latin typeface="+mn-lt"/>
          <a:ea typeface="+mn-ea"/>
          <a:cs typeface="+mn-cs"/>
        </a:defRPr>
      </a:lvl4pPr>
      <a:lvl5pPr marL="1828895">
        <a:defRPr>
          <a:latin typeface="+mn-lt"/>
          <a:ea typeface="+mn-ea"/>
          <a:cs typeface="+mn-cs"/>
        </a:defRPr>
      </a:lvl5pPr>
      <a:lvl6pPr marL="2286118">
        <a:defRPr>
          <a:latin typeface="+mn-lt"/>
          <a:ea typeface="+mn-ea"/>
          <a:cs typeface="+mn-cs"/>
        </a:defRPr>
      </a:lvl6pPr>
      <a:lvl7pPr marL="2743341">
        <a:defRPr>
          <a:latin typeface="+mn-lt"/>
          <a:ea typeface="+mn-ea"/>
          <a:cs typeface="+mn-cs"/>
        </a:defRPr>
      </a:lvl7pPr>
      <a:lvl8pPr marL="3200565">
        <a:defRPr>
          <a:latin typeface="+mn-lt"/>
          <a:ea typeface="+mn-ea"/>
          <a:cs typeface="+mn-cs"/>
        </a:defRPr>
      </a:lvl8pPr>
      <a:lvl9pPr marL="365778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23">
        <a:defRPr>
          <a:latin typeface="+mn-lt"/>
          <a:ea typeface="+mn-ea"/>
          <a:cs typeface="+mn-cs"/>
        </a:defRPr>
      </a:lvl2pPr>
      <a:lvl3pPr marL="914447">
        <a:defRPr>
          <a:latin typeface="+mn-lt"/>
          <a:ea typeface="+mn-ea"/>
          <a:cs typeface="+mn-cs"/>
        </a:defRPr>
      </a:lvl3pPr>
      <a:lvl4pPr marL="1371670">
        <a:defRPr>
          <a:latin typeface="+mn-lt"/>
          <a:ea typeface="+mn-ea"/>
          <a:cs typeface="+mn-cs"/>
        </a:defRPr>
      </a:lvl4pPr>
      <a:lvl5pPr marL="1828895">
        <a:defRPr>
          <a:latin typeface="+mn-lt"/>
          <a:ea typeface="+mn-ea"/>
          <a:cs typeface="+mn-cs"/>
        </a:defRPr>
      </a:lvl5pPr>
      <a:lvl6pPr marL="2286118">
        <a:defRPr>
          <a:latin typeface="+mn-lt"/>
          <a:ea typeface="+mn-ea"/>
          <a:cs typeface="+mn-cs"/>
        </a:defRPr>
      </a:lvl6pPr>
      <a:lvl7pPr marL="2743341">
        <a:defRPr>
          <a:latin typeface="+mn-lt"/>
          <a:ea typeface="+mn-ea"/>
          <a:cs typeface="+mn-cs"/>
        </a:defRPr>
      </a:lvl7pPr>
      <a:lvl8pPr marL="3200565">
        <a:defRPr>
          <a:latin typeface="+mn-lt"/>
          <a:ea typeface="+mn-ea"/>
          <a:cs typeface="+mn-cs"/>
        </a:defRPr>
      </a:lvl8pPr>
      <a:lvl9pPr marL="365778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D6DAEA13-049B-AA53-49DE-43011CA40F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80" y="893121"/>
            <a:ext cx="9253570" cy="9253570"/>
          </a:xfrm>
          <a:prstGeom prst="rect">
            <a:avLst/>
          </a:prstGeom>
        </p:spPr>
      </p:pic>
      <p:sp>
        <p:nvSpPr>
          <p:cNvPr id="15" name="任意多边形: 形状 10">
            <a:extLst>
              <a:ext uri="{FF2B5EF4-FFF2-40B4-BE49-F238E27FC236}">
                <a16:creationId xmlns:a16="http://schemas.microsoft.com/office/drawing/2014/main" id="{149BF499-5B2C-584F-1E57-A290CB834C59}"/>
              </a:ext>
            </a:extLst>
          </p:cNvPr>
          <p:cNvSpPr/>
          <p:nvPr/>
        </p:nvSpPr>
        <p:spPr>
          <a:xfrm>
            <a:off x="788620" y="1308100"/>
            <a:ext cx="10054395" cy="8654047"/>
          </a:xfrm>
          <a:custGeom>
            <a:avLst/>
            <a:gdLst>
              <a:gd name="connsiteX0" fmla="*/ 1428556 w 9905037"/>
              <a:gd name="connsiteY0" fmla="*/ 6638993 h 9283186"/>
              <a:gd name="connsiteX1" fmla="*/ 1500745 w 9905037"/>
              <a:gd name="connsiteY1" fmla="*/ 6687119 h 9283186"/>
              <a:gd name="connsiteX2" fmla="*/ 4869587 w 9905037"/>
              <a:gd name="connsiteY2" fmla="*/ 8299351 h 9283186"/>
              <a:gd name="connsiteX3" fmla="*/ 7901545 w 9905037"/>
              <a:gd name="connsiteY3" fmla="*/ 8828740 h 9283186"/>
              <a:gd name="connsiteX4" fmla="*/ 9465651 w 9905037"/>
              <a:gd name="connsiteY4" fmla="*/ 8780614 h 9283186"/>
              <a:gd name="connsiteX5" fmla="*/ 9826598 w 9905037"/>
              <a:gd name="connsiteY5" fmla="*/ 2476067 h 9283186"/>
              <a:gd name="connsiteX6" fmla="*/ 8190303 w 9905037"/>
              <a:gd name="connsiteY6" fmla="*/ 815709 h 9283186"/>
              <a:gd name="connsiteX7" fmla="*/ 5110219 w 9905037"/>
              <a:gd name="connsiteY7" fmla="*/ 238193 h 9283186"/>
              <a:gd name="connsiteX8" fmla="*/ 3522051 w 9905037"/>
              <a:gd name="connsiteY8" fmla="*/ 214130 h 9283186"/>
              <a:gd name="connsiteX9" fmla="*/ 2054198 w 9905037"/>
              <a:gd name="connsiteY9" fmla="*/ 45688 h 9283186"/>
              <a:gd name="connsiteX10" fmla="*/ 802914 w 9905037"/>
              <a:gd name="connsiteY10" fmla="*/ 1152593 h 9283186"/>
              <a:gd name="connsiteX11" fmla="*/ 8830 w 9905037"/>
              <a:gd name="connsiteY11" fmla="*/ 2331688 h 9283186"/>
              <a:gd name="connsiteX12" fmla="*/ 1308240 w 9905037"/>
              <a:gd name="connsiteY12" fmla="*/ 6759309 h 9283186"/>
              <a:gd name="connsiteX0" fmla="*/ 1428556 w 9905037"/>
              <a:gd name="connsiteY0" fmla="*/ 6638993 h 9283186"/>
              <a:gd name="connsiteX1" fmla="*/ 1500745 w 9905037"/>
              <a:gd name="connsiteY1" fmla="*/ 6687119 h 9283186"/>
              <a:gd name="connsiteX2" fmla="*/ 4869587 w 9905037"/>
              <a:gd name="connsiteY2" fmla="*/ 8299351 h 9283186"/>
              <a:gd name="connsiteX3" fmla="*/ 7901545 w 9905037"/>
              <a:gd name="connsiteY3" fmla="*/ 8828740 h 9283186"/>
              <a:gd name="connsiteX4" fmla="*/ 9465651 w 9905037"/>
              <a:gd name="connsiteY4" fmla="*/ 8780614 h 9283186"/>
              <a:gd name="connsiteX5" fmla="*/ 9826598 w 9905037"/>
              <a:gd name="connsiteY5" fmla="*/ 2476067 h 9283186"/>
              <a:gd name="connsiteX6" fmla="*/ 8190303 w 9905037"/>
              <a:gd name="connsiteY6" fmla="*/ 815709 h 9283186"/>
              <a:gd name="connsiteX7" fmla="*/ 6265251 w 9905037"/>
              <a:gd name="connsiteY7" fmla="*/ 262256 h 9283186"/>
              <a:gd name="connsiteX8" fmla="*/ 5110219 w 9905037"/>
              <a:gd name="connsiteY8" fmla="*/ 238193 h 9283186"/>
              <a:gd name="connsiteX9" fmla="*/ 3522051 w 9905037"/>
              <a:gd name="connsiteY9" fmla="*/ 214130 h 9283186"/>
              <a:gd name="connsiteX10" fmla="*/ 2054198 w 9905037"/>
              <a:gd name="connsiteY10" fmla="*/ 45688 h 9283186"/>
              <a:gd name="connsiteX11" fmla="*/ 802914 w 9905037"/>
              <a:gd name="connsiteY11" fmla="*/ 1152593 h 9283186"/>
              <a:gd name="connsiteX12" fmla="*/ 8830 w 9905037"/>
              <a:gd name="connsiteY12" fmla="*/ 2331688 h 9283186"/>
              <a:gd name="connsiteX13" fmla="*/ 1308240 w 9905037"/>
              <a:gd name="connsiteY13" fmla="*/ 6759309 h 9283186"/>
              <a:gd name="connsiteX0" fmla="*/ 1428556 w 9905037"/>
              <a:gd name="connsiteY0" fmla="*/ 6638993 h 8828740"/>
              <a:gd name="connsiteX1" fmla="*/ 1500745 w 9905037"/>
              <a:gd name="connsiteY1" fmla="*/ 6687119 h 8828740"/>
              <a:gd name="connsiteX2" fmla="*/ 4869587 w 9905037"/>
              <a:gd name="connsiteY2" fmla="*/ 8299351 h 8828740"/>
              <a:gd name="connsiteX3" fmla="*/ 7901545 w 9905037"/>
              <a:gd name="connsiteY3" fmla="*/ 8828740 h 8828740"/>
              <a:gd name="connsiteX4" fmla="*/ 9465651 w 9905037"/>
              <a:gd name="connsiteY4" fmla="*/ 8780614 h 8828740"/>
              <a:gd name="connsiteX5" fmla="*/ 9826598 w 9905037"/>
              <a:gd name="connsiteY5" fmla="*/ 2476067 h 8828740"/>
              <a:gd name="connsiteX6" fmla="*/ 8190303 w 9905037"/>
              <a:gd name="connsiteY6" fmla="*/ 815709 h 8828740"/>
              <a:gd name="connsiteX7" fmla="*/ 6265251 w 9905037"/>
              <a:gd name="connsiteY7" fmla="*/ 262256 h 8828740"/>
              <a:gd name="connsiteX8" fmla="*/ 5110219 w 9905037"/>
              <a:gd name="connsiteY8" fmla="*/ 238193 h 8828740"/>
              <a:gd name="connsiteX9" fmla="*/ 3522051 w 9905037"/>
              <a:gd name="connsiteY9" fmla="*/ 214130 h 8828740"/>
              <a:gd name="connsiteX10" fmla="*/ 2054198 w 9905037"/>
              <a:gd name="connsiteY10" fmla="*/ 45688 h 8828740"/>
              <a:gd name="connsiteX11" fmla="*/ 802914 w 9905037"/>
              <a:gd name="connsiteY11" fmla="*/ 1152593 h 8828740"/>
              <a:gd name="connsiteX12" fmla="*/ 8830 w 9905037"/>
              <a:gd name="connsiteY12" fmla="*/ 2331688 h 8828740"/>
              <a:gd name="connsiteX13" fmla="*/ 1308240 w 9905037"/>
              <a:gd name="connsiteY13" fmla="*/ 6759309 h 882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05037" h="8828740">
                <a:moveTo>
                  <a:pt x="1428556" y="6638993"/>
                </a:moveTo>
                <a:cubicBezTo>
                  <a:pt x="1177898" y="6524693"/>
                  <a:pt x="1500745" y="6687119"/>
                  <a:pt x="1500745" y="6687119"/>
                </a:cubicBezTo>
                <a:cubicBezTo>
                  <a:pt x="2074250" y="6963845"/>
                  <a:pt x="3802787" y="7942414"/>
                  <a:pt x="4869587" y="8299351"/>
                </a:cubicBezTo>
                <a:cubicBezTo>
                  <a:pt x="5936387" y="8656288"/>
                  <a:pt x="7135534" y="8748530"/>
                  <a:pt x="7901545" y="8828740"/>
                </a:cubicBezTo>
                <a:lnTo>
                  <a:pt x="9465651" y="8780614"/>
                </a:lnTo>
                <a:cubicBezTo>
                  <a:pt x="9786493" y="7721835"/>
                  <a:pt x="10039156" y="3803551"/>
                  <a:pt x="9826598" y="2476067"/>
                </a:cubicBezTo>
                <a:cubicBezTo>
                  <a:pt x="9614040" y="1148583"/>
                  <a:pt x="8783861" y="1184678"/>
                  <a:pt x="8190303" y="815709"/>
                </a:cubicBezTo>
                <a:cubicBezTo>
                  <a:pt x="7596745" y="446740"/>
                  <a:pt x="6778598" y="358509"/>
                  <a:pt x="6265251" y="262256"/>
                </a:cubicBezTo>
                <a:cubicBezTo>
                  <a:pt x="5751904" y="166003"/>
                  <a:pt x="5567419" y="246214"/>
                  <a:pt x="5110219" y="238193"/>
                </a:cubicBezTo>
                <a:lnTo>
                  <a:pt x="3522051" y="214130"/>
                </a:lnTo>
                <a:cubicBezTo>
                  <a:pt x="3012714" y="182046"/>
                  <a:pt x="2507387" y="-110722"/>
                  <a:pt x="2054198" y="45688"/>
                </a:cubicBezTo>
                <a:cubicBezTo>
                  <a:pt x="1601009" y="202098"/>
                  <a:pt x="1143809" y="771593"/>
                  <a:pt x="802914" y="1152593"/>
                </a:cubicBezTo>
                <a:cubicBezTo>
                  <a:pt x="462019" y="1533593"/>
                  <a:pt x="-75391" y="1397235"/>
                  <a:pt x="8830" y="2331688"/>
                </a:cubicBezTo>
                <a:cubicBezTo>
                  <a:pt x="93051" y="3266141"/>
                  <a:pt x="700645" y="5012725"/>
                  <a:pt x="1308240" y="6759309"/>
                </a:cubicBezTo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5" r="24765"/>
          <a:stretch/>
        </p:blipFill>
        <p:spPr>
          <a:xfrm>
            <a:off x="1650216" y="1024618"/>
            <a:ext cx="9060978" cy="8799511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0"/>
            <a:ext cx="2374900" cy="961149"/>
          </a:xfrm>
          <a:custGeom>
            <a:avLst/>
            <a:gdLst/>
            <a:ahLst/>
            <a:cxnLst/>
            <a:rect l="l" t="t" r="r" b="b"/>
            <a:pathLst>
              <a:path w="2374900" h="1457325">
                <a:moveTo>
                  <a:pt x="0" y="1456944"/>
                </a:moveTo>
                <a:lnTo>
                  <a:pt x="2374392" y="1456944"/>
                </a:lnTo>
                <a:lnTo>
                  <a:pt x="2374392" y="0"/>
                </a:lnTo>
                <a:lnTo>
                  <a:pt x="0" y="0"/>
                </a:lnTo>
                <a:lnTo>
                  <a:pt x="0" y="1456944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74798" y="310336"/>
            <a:ext cx="7342886" cy="443199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>
              <a:spcBef>
                <a:spcPts val="95"/>
              </a:spcBef>
            </a:pPr>
            <a:r>
              <a:rPr lang="zh-CN" altLang="en-US" sz="2801" b="0" i="0" spc="-10" dirty="0">
                <a:solidFill>
                  <a:srgbClr val="25252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路外公共停车设施规划布局示意图</a:t>
            </a:r>
            <a:endParaRPr sz="2801" b="0" i="0" spc="-10" dirty="0">
              <a:solidFill>
                <a:srgbClr val="25252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8861" y="8197"/>
            <a:ext cx="1007109" cy="95295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1">
              <a:spcBef>
                <a:spcPts val="110"/>
              </a:spcBef>
            </a:pPr>
            <a:r>
              <a:rPr sz="6101" b="1" i="1" spc="-209" dirty="0">
                <a:solidFill>
                  <a:srgbClr val="7E7E7E"/>
                </a:solidFill>
                <a:latin typeface="Arial Black"/>
                <a:cs typeface="Arial Black"/>
              </a:rPr>
              <a:t>0</a:t>
            </a:r>
            <a:r>
              <a:rPr lang="en-US" sz="6101" b="1" i="1" spc="-209" dirty="0">
                <a:solidFill>
                  <a:srgbClr val="7E7E7E"/>
                </a:solidFill>
                <a:latin typeface="Arial Black"/>
                <a:cs typeface="Arial Black"/>
              </a:rPr>
              <a:t>1</a:t>
            </a:r>
            <a:endParaRPr sz="6101" dirty="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0449363" y="14594492"/>
            <a:ext cx="169694" cy="206338"/>
          </a:xfrm>
          <a:prstGeom prst="rect">
            <a:avLst/>
          </a:prstGeom>
        </p:spPr>
        <p:txBody>
          <a:bodyPr vert="horz" wrap="square" lIns="0" tIns="21589" rIns="0" bIns="0" rtlCol="0">
            <a:spAutoFit/>
          </a:bodyPr>
          <a:lstStyle/>
          <a:p>
            <a:pPr marL="25402">
              <a:spcBef>
                <a:spcPts val="170"/>
              </a:spcBef>
            </a:pPr>
            <a:fld id="{81D60167-4931-47E6-BA6A-407CBD079E47}" type="slidenum">
              <a:rPr dirty="0"/>
              <a:pPr marL="25402">
                <a:spcBef>
                  <a:spcPts val="170"/>
                </a:spcBef>
              </a:pPr>
              <a:t>1</a:t>
            </a:fld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432055" y="982217"/>
            <a:ext cx="14382116" cy="9189721"/>
          </a:xfrm>
          <a:custGeom>
            <a:avLst/>
            <a:gdLst/>
            <a:ahLst/>
            <a:cxnLst/>
            <a:rect l="l" t="t" r="r" b="b"/>
            <a:pathLst>
              <a:path w="14382115" h="9189720">
                <a:moveTo>
                  <a:pt x="0" y="9189720"/>
                </a:moveTo>
                <a:lnTo>
                  <a:pt x="14381988" y="9189720"/>
                </a:lnTo>
                <a:lnTo>
                  <a:pt x="14381988" y="0"/>
                </a:lnTo>
                <a:lnTo>
                  <a:pt x="0" y="0"/>
                </a:lnTo>
                <a:lnTo>
                  <a:pt x="0" y="9189720"/>
                </a:lnTo>
                <a:close/>
              </a:path>
            </a:pathLst>
          </a:custGeom>
          <a:ln w="19050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1" name="object 18">
            <a:extLst>
              <a:ext uri="{FF2B5EF4-FFF2-40B4-BE49-F238E27FC236}">
                <a16:creationId xmlns:a16="http://schemas.microsoft.com/office/drawing/2014/main" id="{E31539D6-4812-44D9-8E51-C994724EC2B9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0698494" y="10302329"/>
            <a:ext cx="3292704" cy="269946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1">
              <a:spcBef>
                <a:spcPts val="185"/>
              </a:spcBef>
            </a:pPr>
            <a:r>
              <a:rPr lang="zh-CN" altLang="en-US" spc="-6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东丽区</a:t>
            </a:r>
            <a:r>
              <a:rPr lang="zh-CN" altLang="en-US" sz="1600" spc="-6" dirty="0">
                <a:solidFill>
                  <a:srgbClr val="375F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机动车</a:t>
            </a:r>
            <a:r>
              <a:rPr lang="zh-CN" altLang="en-US" spc="-6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停车设施专项规划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8ABA94E4-9F4A-49F4-B002-1A30B18735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015" y="1457325"/>
            <a:ext cx="626705" cy="963814"/>
          </a:xfrm>
          <a:prstGeom prst="rect">
            <a:avLst/>
          </a:prstGeom>
        </p:spPr>
      </p:pic>
      <p:sp>
        <p:nvSpPr>
          <p:cNvPr id="60" name="文本框 59">
            <a:extLst>
              <a:ext uri="{FF2B5EF4-FFF2-40B4-BE49-F238E27FC236}">
                <a16:creationId xmlns:a16="http://schemas.microsoft.com/office/drawing/2014/main" id="{CF2B6EB9-0A72-4200-A9AE-98637DB86150}"/>
              </a:ext>
            </a:extLst>
          </p:cNvPr>
          <p:cNvSpPr txBox="1"/>
          <p:nvPr/>
        </p:nvSpPr>
        <p:spPr>
          <a:xfrm>
            <a:off x="12592050" y="8887157"/>
            <a:ext cx="157304" cy="48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73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图例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13559CA-4755-63EC-BB30-098D847590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9"/>
          <a:stretch/>
        </p:blipFill>
        <p:spPr>
          <a:xfrm>
            <a:off x="13210387" y="8445971"/>
            <a:ext cx="886164" cy="1366480"/>
          </a:xfrm>
          <a:prstGeom prst="rect">
            <a:avLst/>
          </a:prstGeom>
        </p:spPr>
      </p:pic>
      <p:sp>
        <p:nvSpPr>
          <p:cNvPr id="3" name="object 18">
            <a:extLst>
              <a:ext uri="{FF2B5EF4-FFF2-40B4-BE49-F238E27FC236}">
                <a16:creationId xmlns:a16="http://schemas.microsoft.com/office/drawing/2014/main" id="{8663E394-F41A-30B7-E726-B33D99DFFBC6}"/>
              </a:ext>
            </a:extLst>
          </p:cNvPr>
          <p:cNvSpPr txBox="1">
            <a:spLocks/>
          </p:cNvSpPr>
          <p:nvPr/>
        </p:nvSpPr>
        <p:spPr>
          <a:xfrm>
            <a:off x="10669489" y="2375262"/>
            <a:ext cx="1415191" cy="269946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600" b="0" i="0" kern="1200">
                <a:solidFill>
                  <a:srgbClr val="375F92"/>
                </a:solidFill>
                <a:latin typeface="微软雅黑"/>
                <a:ea typeface="+mn-ea"/>
                <a:cs typeface="微软雅黑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1">
              <a:spcBef>
                <a:spcPts val="185"/>
              </a:spcBef>
            </a:pPr>
            <a:r>
              <a:rPr lang="zh-CN" altLang="en-US" spc="-6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比例：示意</a:t>
            </a:r>
          </a:p>
        </p:txBody>
      </p:sp>
    </p:spTree>
    <p:extLst>
      <p:ext uri="{BB962C8B-B14F-4D97-AF65-F5344CB8AC3E}">
        <p14:creationId xmlns:p14="http://schemas.microsoft.com/office/powerpoint/2010/main" val="2899373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6DAEA13-049B-AA53-49DE-43011CA40F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80" y="893121"/>
            <a:ext cx="9253570" cy="925357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0"/>
            <a:ext cx="2374900" cy="961149"/>
          </a:xfrm>
          <a:custGeom>
            <a:avLst/>
            <a:gdLst/>
            <a:ahLst/>
            <a:cxnLst/>
            <a:rect l="l" t="t" r="r" b="b"/>
            <a:pathLst>
              <a:path w="2374900" h="1457325">
                <a:moveTo>
                  <a:pt x="0" y="1456944"/>
                </a:moveTo>
                <a:lnTo>
                  <a:pt x="2374392" y="1456944"/>
                </a:lnTo>
                <a:lnTo>
                  <a:pt x="2374392" y="0"/>
                </a:lnTo>
                <a:lnTo>
                  <a:pt x="0" y="0"/>
                </a:lnTo>
                <a:lnTo>
                  <a:pt x="0" y="1456944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74798" y="310336"/>
            <a:ext cx="7342886" cy="443199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>
              <a:spcBef>
                <a:spcPts val="95"/>
              </a:spcBef>
            </a:pPr>
            <a:r>
              <a:rPr lang="zh-CN" altLang="en-US" sz="2801" b="0" i="0" spc="-10" dirty="0">
                <a:solidFill>
                  <a:srgbClr val="25252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路外公共停车设施近期建设示意图</a:t>
            </a:r>
            <a:endParaRPr sz="2801" b="0" i="0" spc="-10" dirty="0">
              <a:solidFill>
                <a:srgbClr val="25252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8861" y="8197"/>
            <a:ext cx="1007109" cy="95295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701">
              <a:spcBef>
                <a:spcPts val="110"/>
              </a:spcBef>
            </a:pPr>
            <a:r>
              <a:rPr sz="6101" b="1" i="1" spc="-209" dirty="0">
                <a:solidFill>
                  <a:srgbClr val="7E7E7E"/>
                </a:solidFill>
                <a:latin typeface="Arial Black"/>
                <a:cs typeface="Arial Black"/>
              </a:rPr>
              <a:t>0</a:t>
            </a:r>
            <a:r>
              <a:rPr lang="en-US" sz="6101" b="1" i="1" spc="-209" dirty="0">
                <a:solidFill>
                  <a:srgbClr val="7E7E7E"/>
                </a:solidFill>
                <a:latin typeface="Arial Black"/>
                <a:cs typeface="Arial Black"/>
              </a:rPr>
              <a:t>2</a:t>
            </a:r>
            <a:endParaRPr sz="6101" dirty="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0449363" y="14594492"/>
            <a:ext cx="169694" cy="206338"/>
          </a:xfrm>
          <a:prstGeom prst="rect">
            <a:avLst/>
          </a:prstGeom>
        </p:spPr>
        <p:txBody>
          <a:bodyPr vert="horz" wrap="square" lIns="0" tIns="21589" rIns="0" bIns="0" rtlCol="0">
            <a:spAutoFit/>
          </a:bodyPr>
          <a:lstStyle/>
          <a:p>
            <a:pPr marL="25402">
              <a:spcBef>
                <a:spcPts val="170"/>
              </a:spcBef>
            </a:pPr>
            <a:fld id="{81D60167-4931-47E6-BA6A-407CBD079E47}" type="slidenum">
              <a:rPr dirty="0"/>
              <a:pPr marL="25402">
                <a:spcBef>
                  <a:spcPts val="170"/>
                </a:spcBef>
              </a:pPr>
              <a:t>2</a:t>
            </a:fld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432055" y="982217"/>
            <a:ext cx="14382116" cy="9189721"/>
          </a:xfrm>
          <a:custGeom>
            <a:avLst/>
            <a:gdLst/>
            <a:ahLst/>
            <a:cxnLst/>
            <a:rect l="l" t="t" r="r" b="b"/>
            <a:pathLst>
              <a:path w="14382115" h="9189720">
                <a:moveTo>
                  <a:pt x="0" y="9189720"/>
                </a:moveTo>
                <a:lnTo>
                  <a:pt x="14381988" y="9189720"/>
                </a:lnTo>
                <a:lnTo>
                  <a:pt x="14381988" y="0"/>
                </a:lnTo>
                <a:lnTo>
                  <a:pt x="0" y="0"/>
                </a:lnTo>
                <a:lnTo>
                  <a:pt x="0" y="9189720"/>
                </a:lnTo>
                <a:close/>
              </a:path>
            </a:pathLst>
          </a:custGeom>
          <a:ln w="19050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1" name="object 18">
            <a:extLst>
              <a:ext uri="{FF2B5EF4-FFF2-40B4-BE49-F238E27FC236}">
                <a16:creationId xmlns:a16="http://schemas.microsoft.com/office/drawing/2014/main" id="{E31539D6-4812-44D9-8E51-C994724EC2B9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0698494" y="10302329"/>
            <a:ext cx="3292704" cy="269946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1">
              <a:spcBef>
                <a:spcPts val="185"/>
              </a:spcBef>
            </a:pPr>
            <a:r>
              <a:rPr lang="zh-CN" altLang="en-US" spc="-6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东丽区</a:t>
            </a:r>
            <a:r>
              <a:rPr lang="zh-CN" altLang="en-US" sz="1600" spc="-6" dirty="0">
                <a:solidFill>
                  <a:srgbClr val="375F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机动车</a:t>
            </a:r>
            <a:r>
              <a:rPr lang="zh-CN" altLang="en-US" spc="-6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停车设施专项规划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8ABA94E4-9F4A-49F4-B002-1A30B18735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015" y="1457325"/>
            <a:ext cx="626705" cy="963814"/>
          </a:xfrm>
          <a:prstGeom prst="rect">
            <a:avLst/>
          </a:prstGeom>
        </p:spPr>
      </p:pic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149BF499-5B2C-584F-1E57-A290CB834C59}"/>
              </a:ext>
            </a:extLst>
          </p:cNvPr>
          <p:cNvSpPr/>
          <p:nvPr/>
        </p:nvSpPr>
        <p:spPr>
          <a:xfrm>
            <a:off x="788620" y="1308100"/>
            <a:ext cx="10812830" cy="8654047"/>
          </a:xfrm>
          <a:custGeom>
            <a:avLst/>
            <a:gdLst>
              <a:gd name="connsiteX0" fmla="*/ 1428556 w 9905037"/>
              <a:gd name="connsiteY0" fmla="*/ 6638993 h 9283186"/>
              <a:gd name="connsiteX1" fmla="*/ 1500745 w 9905037"/>
              <a:gd name="connsiteY1" fmla="*/ 6687119 h 9283186"/>
              <a:gd name="connsiteX2" fmla="*/ 4869587 w 9905037"/>
              <a:gd name="connsiteY2" fmla="*/ 8299351 h 9283186"/>
              <a:gd name="connsiteX3" fmla="*/ 7901545 w 9905037"/>
              <a:gd name="connsiteY3" fmla="*/ 8828740 h 9283186"/>
              <a:gd name="connsiteX4" fmla="*/ 9465651 w 9905037"/>
              <a:gd name="connsiteY4" fmla="*/ 8780614 h 9283186"/>
              <a:gd name="connsiteX5" fmla="*/ 9826598 w 9905037"/>
              <a:gd name="connsiteY5" fmla="*/ 2476067 h 9283186"/>
              <a:gd name="connsiteX6" fmla="*/ 8190303 w 9905037"/>
              <a:gd name="connsiteY6" fmla="*/ 815709 h 9283186"/>
              <a:gd name="connsiteX7" fmla="*/ 5110219 w 9905037"/>
              <a:gd name="connsiteY7" fmla="*/ 238193 h 9283186"/>
              <a:gd name="connsiteX8" fmla="*/ 3522051 w 9905037"/>
              <a:gd name="connsiteY8" fmla="*/ 214130 h 9283186"/>
              <a:gd name="connsiteX9" fmla="*/ 2054198 w 9905037"/>
              <a:gd name="connsiteY9" fmla="*/ 45688 h 9283186"/>
              <a:gd name="connsiteX10" fmla="*/ 802914 w 9905037"/>
              <a:gd name="connsiteY10" fmla="*/ 1152593 h 9283186"/>
              <a:gd name="connsiteX11" fmla="*/ 8830 w 9905037"/>
              <a:gd name="connsiteY11" fmla="*/ 2331688 h 9283186"/>
              <a:gd name="connsiteX12" fmla="*/ 1308240 w 9905037"/>
              <a:gd name="connsiteY12" fmla="*/ 6759309 h 9283186"/>
              <a:gd name="connsiteX0" fmla="*/ 1428556 w 9905037"/>
              <a:gd name="connsiteY0" fmla="*/ 6638993 h 9283186"/>
              <a:gd name="connsiteX1" fmla="*/ 1500745 w 9905037"/>
              <a:gd name="connsiteY1" fmla="*/ 6687119 h 9283186"/>
              <a:gd name="connsiteX2" fmla="*/ 4869587 w 9905037"/>
              <a:gd name="connsiteY2" fmla="*/ 8299351 h 9283186"/>
              <a:gd name="connsiteX3" fmla="*/ 7901545 w 9905037"/>
              <a:gd name="connsiteY3" fmla="*/ 8828740 h 9283186"/>
              <a:gd name="connsiteX4" fmla="*/ 9465651 w 9905037"/>
              <a:gd name="connsiteY4" fmla="*/ 8780614 h 9283186"/>
              <a:gd name="connsiteX5" fmla="*/ 9826598 w 9905037"/>
              <a:gd name="connsiteY5" fmla="*/ 2476067 h 9283186"/>
              <a:gd name="connsiteX6" fmla="*/ 8190303 w 9905037"/>
              <a:gd name="connsiteY6" fmla="*/ 815709 h 9283186"/>
              <a:gd name="connsiteX7" fmla="*/ 6265251 w 9905037"/>
              <a:gd name="connsiteY7" fmla="*/ 262256 h 9283186"/>
              <a:gd name="connsiteX8" fmla="*/ 5110219 w 9905037"/>
              <a:gd name="connsiteY8" fmla="*/ 238193 h 9283186"/>
              <a:gd name="connsiteX9" fmla="*/ 3522051 w 9905037"/>
              <a:gd name="connsiteY9" fmla="*/ 214130 h 9283186"/>
              <a:gd name="connsiteX10" fmla="*/ 2054198 w 9905037"/>
              <a:gd name="connsiteY10" fmla="*/ 45688 h 9283186"/>
              <a:gd name="connsiteX11" fmla="*/ 802914 w 9905037"/>
              <a:gd name="connsiteY11" fmla="*/ 1152593 h 9283186"/>
              <a:gd name="connsiteX12" fmla="*/ 8830 w 9905037"/>
              <a:gd name="connsiteY12" fmla="*/ 2331688 h 9283186"/>
              <a:gd name="connsiteX13" fmla="*/ 1308240 w 9905037"/>
              <a:gd name="connsiteY13" fmla="*/ 6759309 h 9283186"/>
              <a:gd name="connsiteX0" fmla="*/ 1428556 w 9905037"/>
              <a:gd name="connsiteY0" fmla="*/ 6638993 h 8828740"/>
              <a:gd name="connsiteX1" fmla="*/ 1500745 w 9905037"/>
              <a:gd name="connsiteY1" fmla="*/ 6687119 h 8828740"/>
              <a:gd name="connsiteX2" fmla="*/ 4869587 w 9905037"/>
              <a:gd name="connsiteY2" fmla="*/ 8299351 h 8828740"/>
              <a:gd name="connsiteX3" fmla="*/ 7901545 w 9905037"/>
              <a:gd name="connsiteY3" fmla="*/ 8828740 h 8828740"/>
              <a:gd name="connsiteX4" fmla="*/ 9465651 w 9905037"/>
              <a:gd name="connsiteY4" fmla="*/ 8780614 h 8828740"/>
              <a:gd name="connsiteX5" fmla="*/ 9826598 w 9905037"/>
              <a:gd name="connsiteY5" fmla="*/ 2476067 h 8828740"/>
              <a:gd name="connsiteX6" fmla="*/ 8190303 w 9905037"/>
              <a:gd name="connsiteY6" fmla="*/ 815709 h 8828740"/>
              <a:gd name="connsiteX7" fmla="*/ 6265251 w 9905037"/>
              <a:gd name="connsiteY7" fmla="*/ 262256 h 8828740"/>
              <a:gd name="connsiteX8" fmla="*/ 5110219 w 9905037"/>
              <a:gd name="connsiteY8" fmla="*/ 238193 h 8828740"/>
              <a:gd name="connsiteX9" fmla="*/ 3522051 w 9905037"/>
              <a:gd name="connsiteY9" fmla="*/ 214130 h 8828740"/>
              <a:gd name="connsiteX10" fmla="*/ 2054198 w 9905037"/>
              <a:gd name="connsiteY10" fmla="*/ 45688 h 8828740"/>
              <a:gd name="connsiteX11" fmla="*/ 802914 w 9905037"/>
              <a:gd name="connsiteY11" fmla="*/ 1152593 h 8828740"/>
              <a:gd name="connsiteX12" fmla="*/ 8830 w 9905037"/>
              <a:gd name="connsiteY12" fmla="*/ 2331688 h 8828740"/>
              <a:gd name="connsiteX13" fmla="*/ 1308240 w 9905037"/>
              <a:gd name="connsiteY13" fmla="*/ 6759309 h 882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05037" h="8828740">
                <a:moveTo>
                  <a:pt x="1428556" y="6638993"/>
                </a:moveTo>
                <a:cubicBezTo>
                  <a:pt x="1177898" y="6524693"/>
                  <a:pt x="1500745" y="6687119"/>
                  <a:pt x="1500745" y="6687119"/>
                </a:cubicBezTo>
                <a:cubicBezTo>
                  <a:pt x="2074250" y="6963845"/>
                  <a:pt x="3802787" y="7942414"/>
                  <a:pt x="4869587" y="8299351"/>
                </a:cubicBezTo>
                <a:cubicBezTo>
                  <a:pt x="5936387" y="8656288"/>
                  <a:pt x="7135534" y="8748530"/>
                  <a:pt x="7901545" y="8828740"/>
                </a:cubicBezTo>
                <a:lnTo>
                  <a:pt x="9465651" y="8780614"/>
                </a:lnTo>
                <a:cubicBezTo>
                  <a:pt x="9786493" y="7721835"/>
                  <a:pt x="10039156" y="3803551"/>
                  <a:pt x="9826598" y="2476067"/>
                </a:cubicBezTo>
                <a:cubicBezTo>
                  <a:pt x="9614040" y="1148583"/>
                  <a:pt x="8783861" y="1184678"/>
                  <a:pt x="8190303" y="815709"/>
                </a:cubicBezTo>
                <a:cubicBezTo>
                  <a:pt x="7596745" y="446740"/>
                  <a:pt x="6778598" y="358509"/>
                  <a:pt x="6265251" y="262256"/>
                </a:cubicBezTo>
                <a:cubicBezTo>
                  <a:pt x="5751904" y="166003"/>
                  <a:pt x="5567419" y="246214"/>
                  <a:pt x="5110219" y="238193"/>
                </a:cubicBezTo>
                <a:lnTo>
                  <a:pt x="3522051" y="214130"/>
                </a:lnTo>
                <a:cubicBezTo>
                  <a:pt x="3012714" y="182046"/>
                  <a:pt x="2507387" y="-110722"/>
                  <a:pt x="2054198" y="45688"/>
                </a:cubicBezTo>
                <a:cubicBezTo>
                  <a:pt x="1601009" y="202098"/>
                  <a:pt x="1143809" y="771593"/>
                  <a:pt x="802914" y="1152593"/>
                </a:cubicBezTo>
                <a:cubicBezTo>
                  <a:pt x="462019" y="1533593"/>
                  <a:pt x="-75391" y="1397235"/>
                  <a:pt x="8830" y="2331688"/>
                </a:cubicBezTo>
                <a:cubicBezTo>
                  <a:pt x="93051" y="3266141"/>
                  <a:pt x="700645" y="5012725"/>
                  <a:pt x="1308240" y="6759309"/>
                </a:cubicBezTo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object 17">
            <a:extLst>
              <a:ext uri="{FF2B5EF4-FFF2-40B4-BE49-F238E27FC236}">
                <a16:creationId xmlns:a16="http://schemas.microsoft.com/office/drawing/2014/main" id="{8523B898-50F0-5EB3-FFBF-69BC06711A3C}"/>
              </a:ext>
            </a:extLst>
          </p:cNvPr>
          <p:cNvSpPr txBox="1"/>
          <p:nvPr/>
        </p:nvSpPr>
        <p:spPr>
          <a:xfrm>
            <a:off x="12121039" y="8922183"/>
            <a:ext cx="1828609" cy="789000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>
              <a:spcBef>
                <a:spcPts val="95"/>
              </a:spcBef>
            </a:pPr>
            <a:r>
              <a:rPr sz="1050" spc="-6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图 例</a:t>
            </a:r>
            <a:endParaRPr sz="105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12701">
              <a:spcBef>
                <a:spcPts val="1274"/>
              </a:spcBef>
            </a:pPr>
            <a:r>
              <a:rPr lang="en-US" altLang="zh-CN" sz="1000" spc="6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</a:rPr>
              <a:t>JQ</a:t>
            </a:r>
            <a:r>
              <a:rPr lang="en-US" sz="1000" spc="6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</a:rPr>
              <a:t>1  </a:t>
            </a:r>
            <a:r>
              <a:rPr lang="en-US" sz="1000" spc="25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</a:rPr>
              <a:t> </a:t>
            </a:r>
            <a:r>
              <a:rPr lang="zh-CN" altLang="en-US" sz="1400" baseline="1984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近期建设</a:t>
            </a:r>
            <a:r>
              <a:rPr sz="1400" baseline="1984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公共停车</a:t>
            </a:r>
            <a:r>
              <a:rPr lang="zh-CN" altLang="en-US" sz="1400" baseline="1984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设施</a:t>
            </a:r>
            <a:r>
              <a:rPr sz="1400" baseline="1984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编号</a:t>
            </a:r>
            <a:endParaRPr sz="1400" baseline="1984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361950" marR="5081" algn="just">
              <a:lnSpc>
                <a:spcPts val="2521"/>
              </a:lnSpc>
              <a:spcBef>
                <a:spcPts val="190"/>
              </a:spcBef>
            </a:pPr>
            <a:r>
              <a:rPr lang="zh-CN" altLang="en-US" sz="1400" baseline="1984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近期建设公共停车场</a:t>
            </a:r>
            <a:endParaRPr sz="1400" baseline="1984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1" name="图片 50">
            <a:extLst>
              <a:ext uri="{FF2B5EF4-FFF2-40B4-BE49-F238E27FC236}">
                <a16:creationId xmlns:a16="http://schemas.microsoft.com/office/drawing/2014/main" id="{38E0FB2B-172C-0008-3A0F-E55CE7B379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5571" y="9562481"/>
            <a:ext cx="117669" cy="119239"/>
          </a:xfrm>
          <a:prstGeom prst="rect">
            <a:avLst/>
          </a:prstGeom>
        </p:spPr>
      </p:pic>
      <p:grpSp>
        <p:nvGrpSpPr>
          <p:cNvPr id="70" name="组合 69">
            <a:extLst>
              <a:ext uri="{FF2B5EF4-FFF2-40B4-BE49-F238E27FC236}">
                <a16:creationId xmlns:a16="http://schemas.microsoft.com/office/drawing/2014/main" id="{CA05E7A5-082F-2841-1222-7B6C2B92A3CA}"/>
              </a:ext>
            </a:extLst>
          </p:cNvPr>
          <p:cNvGrpSpPr/>
          <p:nvPr/>
        </p:nvGrpSpPr>
        <p:grpSpPr>
          <a:xfrm>
            <a:off x="2684877" y="3987800"/>
            <a:ext cx="6293202" cy="4376317"/>
            <a:chOff x="6637525" y="2837219"/>
            <a:chExt cx="4058497" cy="2822295"/>
          </a:xfrm>
        </p:grpSpPr>
        <p:pic>
          <p:nvPicPr>
            <p:cNvPr id="71" name="图片 70">
              <a:extLst>
                <a:ext uri="{FF2B5EF4-FFF2-40B4-BE49-F238E27FC236}">
                  <a16:creationId xmlns:a16="http://schemas.microsoft.com/office/drawing/2014/main" id="{838882B0-6E41-085A-D209-8213DDA68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3686" y="4693600"/>
              <a:ext cx="74887" cy="75886"/>
            </a:xfrm>
            <a:prstGeom prst="rect">
              <a:avLst/>
            </a:prstGeom>
          </p:spPr>
        </p:pic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A4F271EC-C708-5A45-4761-FBE806F651D2}"/>
                </a:ext>
              </a:extLst>
            </p:cNvPr>
            <p:cNvSpPr txBox="1"/>
            <p:nvPr/>
          </p:nvSpPr>
          <p:spPr>
            <a:xfrm>
              <a:off x="7473716" y="4710532"/>
              <a:ext cx="446645" cy="1786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spc="6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JQ1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EF197E4B-3A76-67DA-F2A3-267ED8C9809F}"/>
                </a:ext>
              </a:extLst>
            </p:cNvPr>
            <p:cNvGrpSpPr/>
            <p:nvPr/>
          </p:nvGrpSpPr>
          <p:grpSpPr>
            <a:xfrm>
              <a:off x="6637525" y="3671411"/>
              <a:ext cx="446645" cy="203952"/>
              <a:chOff x="8013009" y="4932101"/>
              <a:chExt cx="446645" cy="203952"/>
            </a:xfrm>
          </p:grpSpPr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0295CC9C-E9C5-C4CE-571F-2E7BD6BC6085}"/>
                  </a:ext>
                </a:extLst>
              </p:cNvPr>
              <p:cNvSpPr txBox="1"/>
              <p:nvPr/>
            </p:nvSpPr>
            <p:spPr>
              <a:xfrm>
                <a:off x="8013009" y="4957416"/>
                <a:ext cx="446645" cy="1786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200" spc="6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/>
                  </a:rPr>
                  <a:t>JQ2 </a:t>
                </a:r>
                <a:endPara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03" name="图片 102">
                <a:extLst>
                  <a:ext uri="{FF2B5EF4-FFF2-40B4-BE49-F238E27FC236}">
                    <a16:creationId xmlns:a16="http://schemas.microsoft.com/office/drawing/2014/main" id="{8B1180F2-E5C9-4D8C-1173-83BBFF569C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52236" y="4932101"/>
                <a:ext cx="73718" cy="74701"/>
              </a:xfrm>
              <a:prstGeom prst="rect">
                <a:avLst/>
              </a:prstGeom>
            </p:spPr>
          </p:pic>
        </p:grp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3037F9F1-88C4-E415-2832-4996832F5B7F}"/>
                </a:ext>
              </a:extLst>
            </p:cNvPr>
            <p:cNvSpPr txBox="1"/>
            <p:nvPr/>
          </p:nvSpPr>
          <p:spPr>
            <a:xfrm>
              <a:off x="10249377" y="5480877"/>
              <a:ext cx="446645" cy="1786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spc="6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JQ10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5" name="图片 74">
              <a:extLst>
                <a:ext uri="{FF2B5EF4-FFF2-40B4-BE49-F238E27FC236}">
                  <a16:creationId xmlns:a16="http://schemas.microsoft.com/office/drawing/2014/main" id="{A5D3ED34-D32B-DEFD-6E65-6C830CBB8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4780" y="5467306"/>
              <a:ext cx="74887" cy="75886"/>
            </a:xfrm>
            <a:prstGeom prst="rect">
              <a:avLst/>
            </a:prstGeom>
          </p:spPr>
        </p:pic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0D7B2DB8-863C-953C-DC4B-60C564CDE6C6}"/>
                </a:ext>
              </a:extLst>
            </p:cNvPr>
            <p:cNvSpPr txBox="1"/>
            <p:nvPr/>
          </p:nvSpPr>
          <p:spPr>
            <a:xfrm>
              <a:off x="7207005" y="2837219"/>
              <a:ext cx="446645" cy="1786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spc="6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JQ16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7" name="图片 76">
              <a:extLst>
                <a:ext uri="{FF2B5EF4-FFF2-40B4-BE49-F238E27FC236}">
                  <a16:creationId xmlns:a16="http://schemas.microsoft.com/office/drawing/2014/main" id="{0AB5F44E-688C-3CED-73E7-696B4772D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7436" y="2909983"/>
              <a:ext cx="74887" cy="75886"/>
            </a:xfrm>
            <a:prstGeom prst="rect">
              <a:avLst/>
            </a:prstGeom>
          </p:spPr>
        </p:pic>
        <p:pic>
          <p:nvPicPr>
            <p:cNvPr id="78" name="图片 77">
              <a:extLst>
                <a:ext uri="{FF2B5EF4-FFF2-40B4-BE49-F238E27FC236}">
                  <a16:creationId xmlns:a16="http://schemas.microsoft.com/office/drawing/2014/main" id="{8CC0606F-7479-5801-9408-C1B4A13FF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0619" y="4090980"/>
              <a:ext cx="74887" cy="75886"/>
            </a:xfrm>
            <a:prstGeom prst="rect">
              <a:avLst/>
            </a:prstGeom>
          </p:spPr>
        </p:pic>
        <p:pic>
          <p:nvPicPr>
            <p:cNvPr id="79" name="图片 78">
              <a:extLst>
                <a:ext uri="{FF2B5EF4-FFF2-40B4-BE49-F238E27FC236}">
                  <a16:creationId xmlns:a16="http://schemas.microsoft.com/office/drawing/2014/main" id="{38B03249-8F90-3C37-D430-6B7457D9B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0576" y="3602119"/>
              <a:ext cx="74887" cy="75886"/>
            </a:xfrm>
            <a:prstGeom prst="rect">
              <a:avLst/>
            </a:prstGeom>
          </p:spPr>
        </p:pic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id="{31437476-81DA-8B11-AAA5-4043A2056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5844" y="4005251"/>
              <a:ext cx="74887" cy="75886"/>
            </a:xfrm>
            <a:prstGeom prst="rect">
              <a:avLst/>
            </a:prstGeom>
          </p:spPr>
        </p:pic>
        <p:pic>
          <p:nvPicPr>
            <p:cNvPr id="81" name="图片 80">
              <a:extLst>
                <a:ext uri="{FF2B5EF4-FFF2-40B4-BE49-F238E27FC236}">
                  <a16:creationId xmlns:a16="http://schemas.microsoft.com/office/drawing/2014/main" id="{4A9615E0-3F1E-8849-C2E8-C82C83FF4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5907" y="4440230"/>
              <a:ext cx="74887" cy="75886"/>
            </a:xfrm>
            <a:prstGeom prst="rect">
              <a:avLst/>
            </a:prstGeom>
          </p:spPr>
        </p:pic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4E7DEE17-7055-03F0-4479-8F69EA10B8FB}"/>
                </a:ext>
              </a:extLst>
            </p:cNvPr>
            <p:cNvSpPr txBox="1"/>
            <p:nvPr/>
          </p:nvSpPr>
          <p:spPr>
            <a:xfrm>
              <a:off x="7469476" y="4358509"/>
              <a:ext cx="446645" cy="1786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spc="6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JQ8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323373B7-E178-7C2A-F9EF-10E419306BE4}"/>
                </a:ext>
              </a:extLst>
            </p:cNvPr>
            <p:cNvSpPr txBox="1"/>
            <p:nvPr/>
          </p:nvSpPr>
          <p:spPr>
            <a:xfrm>
              <a:off x="7074462" y="4037105"/>
              <a:ext cx="446645" cy="1786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spc="6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JQ11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5D39E8EC-8923-3846-898B-070B261DA48B}"/>
                </a:ext>
              </a:extLst>
            </p:cNvPr>
            <p:cNvSpPr txBox="1"/>
            <p:nvPr/>
          </p:nvSpPr>
          <p:spPr>
            <a:xfrm>
              <a:off x="6953088" y="3532366"/>
              <a:ext cx="446645" cy="1786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spc="6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JQ12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62B489D3-DF6F-DC74-C4D3-F184A06832B8}"/>
                </a:ext>
              </a:extLst>
            </p:cNvPr>
            <p:cNvSpPr txBox="1"/>
            <p:nvPr/>
          </p:nvSpPr>
          <p:spPr>
            <a:xfrm>
              <a:off x="6683140" y="3903797"/>
              <a:ext cx="446645" cy="1786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spc="6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JQ14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6" name="图片 85">
              <a:extLst>
                <a:ext uri="{FF2B5EF4-FFF2-40B4-BE49-F238E27FC236}">
                  <a16:creationId xmlns:a16="http://schemas.microsoft.com/office/drawing/2014/main" id="{EF56015B-5B4E-CFCE-F3C2-CF755E982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3426" y="3373519"/>
              <a:ext cx="74887" cy="75886"/>
            </a:xfrm>
            <a:prstGeom prst="rect">
              <a:avLst/>
            </a:prstGeom>
          </p:spPr>
        </p:pic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6CF803B9-0442-CBD2-19C1-7514A68C4201}"/>
                </a:ext>
              </a:extLst>
            </p:cNvPr>
            <p:cNvSpPr txBox="1"/>
            <p:nvPr/>
          </p:nvSpPr>
          <p:spPr>
            <a:xfrm>
              <a:off x="6898555" y="3297825"/>
              <a:ext cx="446645" cy="1786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spc="6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JQ13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8" name="图片 87">
              <a:extLst>
                <a:ext uri="{FF2B5EF4-FFF2-40B4-BE49-F238E27FC236}">
                  <a16:creationId xmlns:a16="http://schemas.microsoft.com/office/drawing/2014/main" id="{B5FC6A5B-CA23-9657-6739-8FA166C7D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186" y="4510620"/>
              <a:ext cx="73718" cy="74701"/>
            </a:xfrm>
            <a:prstGeom prst="rect">
              <a:avLst/>
            </a:prstGeom>
          </p:spPr>
        </p:pic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ACBA1141-94CD-394E-8B15-25D4A6B605CE}"/>
                </a:ext>
              </a:extLst>
            </p:cNvPr>
            <p:cNvSpPr txBox="1"/>
            <p:nvPr/>
          </p:nvSpPr>
          <p:spPr>
            <a:xfrm>
              <a:off x="7276409" y="4528453"/>
              <a:ext cx="364466" cy="1786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spc="6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JQ3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0" name="图片 89">
              <a:extLst>
                <a:ext uri="{FF2B5EF4-FFF2-40B4-BE49-F238E27FC236}">
                  <a16:creationId xmlns:a16="http://schemas.microsoft.com/office/drawing/2014/main" id="{6D979BB6-E656-2EE1-B4A1-13077E7A7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9785" y="4838864"/>
              <a:ext cx="73718" cy="74701"/>
            </a:xfrm>
            <a:prstGeom prst="rect">
              <a:avLst/>
            </a:prstGeom>
          </p:spPr>
        </p:pic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36B715EE-F630-569E-9DD7-0CDEECC000A9}"/>
                </a:ext>
              </a:extLst>
            </p:cNvPr>
            <p:cNvSpPr txBox="1"/>
            <p:nvPr/>
          </p:nvSpPr>
          <p:spPr>
            <a:xfrm>
              <a:off x="7998864" y="4743406"/>
              <a:ext cx="446645" cy="1786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spc="6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JQ9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2" name="图片 91">
              <a:extLst>
                <a:ext uri="{FF2B5EF4-FFF2-40B4-BE49-F238E27FC236}">
                  <a16:creationId xmlns:a16="http://schemas.microsoft.com/office/drawing/2014/main" id="{143A6C37-5EDD-7F1E-7668-2908D4CDF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9986" y="3329083"/>
              <a:ext cx="74887" cy="75886"/>
            </a:xfrm>
            <a:prstGeom prst="rect">
              <a:avLst/>
            </a:prstGeom>
          </p:spPr>
        </p:pic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8EADE6FF-124F-98E7-0ED6-F9DD996F87AE}"/>
                </a:ext>
              </a:extLst>
            </p:cNvPr>
            <p:cNvSpPr txBox="1"/>
            <p:nvPr/>
          </p:nvSpPr>
          <p:spPr>
            <a:xfrm>
              <a:off x="7309602" y="3265844"/>
              <a:ext cx="446645" cy="1786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spc="6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JQ4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4" name="图片 93">
              <a:extLst>
                <a:ext uri="{FF2B5EF4-FFF2-40B4-BE49-F238E27FC236}">
                  <a16:creationId xmlns:a16="http://schemas.microsoft.com/office/drawing/2014/main" id="{26C7156A-9E9F-BAE6-52D1-429331C60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611" y="3170333"/>
              <a:ext cx="74887" cy="75886"/>
            </a:xfrm>
            <a:prstGeom prst="rect">
              <a:avLst/>
            </a:prstGeom>
          </p:spPr>
        </p:pic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BF4D7026-7DE8-2F5A-94DA-156301811E9C}"/>
                </a:ext>
              </a:extLst>
            </p:cNvPr>
            <p:cNvSpPr txBox="1"/>
            <p:nvPr/>
          </p:nvSpPr>
          <p:spPr>
            <a:xfrm>
              <a:off x="7092501" y="3094394"/>
              <a:ext cx="446645" cy="1786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spc="6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JQ5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C505D26E-AB94-2DFB-013E-66605A10CBD5}"/>
                </a:ext>
              </a:extLst>
            </p:cNvPr>
            <p:cNvSpPr txBox="1"/>
            <p:nvPr/>
          </p:nvSpPr>
          <p:spPr>
            <a:xfrm>
              <a:off x="8341104" y="4961294"/>
              <a:ext cx="446645" cy="1786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spc="6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JQ6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7" name="图片 96">
              <a:extLst>
                <a:ext uri="{FF2B5EF4-FFF2-40B4-BE49-F238E27FC236}">
                  <a16:creationId xmlns:a16="http://schemas.microsoft.com/office/drawing/2014/main" id="{595E948B-F23B-F08A-5B7F-4F43630C0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8818" y="5031073"/>
              <a:ext cx="74887" cy="75886"/>
            </a:xfrm>
            <a:prstGeom prst="rect">
              <a:avLst/>
            </a:prstGeom>
          </p:spPr>
        </p:pic>
        <p:pic>
          <p:nvPicPr>
            <p:cNvPr id="98" name="图片 97">
              <a:extLst>
                <a:ext uri="{FF2B5EF4-FFF2-40B4-BE49-F238E27FC236}">
                  <a16:creationId xmlns:a16="http://schemas.microsoft.com/office/drawing/2014/main" id="{CF17162A-B4EB-011D-6B82-FB7ABCA78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7386" y="4072470"/>
              <a:ext cx="73718" cy="74701"/>
            </a:xfrm>
            <a:prstGeom prst="rect">
              <a:avLst/>
            </a:prstGeom>
          </p:spPr>
        </p:pic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CAF7DAF1-25CF-257D-14CC-6B63FD1F12D3}"/>
                </a:ext>
              </a:extLst>
            </p:cNvPr>
            <p:cNvSpPr txBox="1"/>
            <p:nvPr/>
          </p:nvSpPr>
          <p:spPr>
            <a:xfrm>
              <a:off x="7352609" y="4090303"/>
              <a:ext cx="364466" cy="1786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spc="6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JQ7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00" name="图片 99">
              <a:extLst>
                <a:ext uri="{FF2B5EF4-FFF2-40B4-BE49-F238E27FC236}">
                  <a16:creationId xmlns:a16="http://schemas.microsoft.com/office/drawing/2014/main" id="{A25D4D48-0BB7-36E7-C866-7FB2EE186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4573" y="3752945"/>
              <a:ext cx="74887" cy="75886"/>
            </a:xfrm>
            <a:prstGeom prst="rect">
              <a:avLst/>
            </a:prstGeom>
          </p:spPr>
        </p:pic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D0A9C639-E82B-982F-2E1E-584EC24CA12F}"/>
                </a:ext>
              </a:extLst>
            </p:cNvPr>
            <p:cNvSpPr txBox="1"/>
            <p:nvPr/>
          </p:nvSpPr>
          <p:spPr>
            <a:xfrm>
              <a:off x="7177052" y="3684944"/>
              <a:ext cx="446645" cy="1786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spc="6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JQ15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object 18">
            <a:extLst>
              <a:ext uri="{FF2B5EF4-FFF2-40B4-BE49-F238E27FC236}">
                <a16:creationId xmlns:a16="http://schemas.microsoft.com/office/drawing/2014/main" id="{CBCBFA6C-51BA-83D8-AADF-9229C95487B8}"/>
              </a:ext>
            </a:extLst>
          </p:cNvPr>
          <p:cNvSpPr txBox="1">
            <a:spLocks/>
          </p:cNvSpPr>
          <p:nvPr/>
        </p:nvSpPr>
        <p:spPr>
          <a:xfrm>
            <a:off x="10669489" y="2375262"/>
            <a:ext cx="1415191" cy="269946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600" b="0" i="0" kern="1200">
                <a:solidFill>
                  <a:srgbClr val="375F92"/>
                </a:solidFill>
                <a:latin typeface="微软雅黑"/>
                <a:ea typeface="+mn-ea"/>
                <a:cs typeface="微软雅黑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1">
              <a:spcBef>
                <a:spcPts val="185"/>
              </a:spcBef>
            </a:pPr>
            <a:r>
              <a:rPr lang="zh-CN" altLang="en-US" spc="-6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比例：示意</a:t>
            </a:r>
          </a:p>
        </p:txBody>
      </p:sp>
    </p:spTree>
    <p:extLst>
      <p:ext uri="{BB962C8B-B14F-4D97-AF65-F5344CB8AC3E}">
        <p14:creationId xmlns:p14="http://schemas.microsoft.com/office/powerpoint/2010/main" val="2655326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1082</TotalTime>
  <Words>69</Words>
  <Application>Microsoft Office PowerPoint</Application>
  <PresentationFormat>自定义</PresentationFormat>
  <Paragraphs>30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Arial Black</vt:lpstr>
      <vt:lpstr>Calibri</vt:lpstr>
      <vt:lpstr>等线</vt:lpstr>
      <vt:lpstr>黑体</vt:lpstr>
      <vt:lpstr>微软雅黑</vt:lpstr>
      <vt:lpstr>Office Theme</vt:lpstr>
      <vt:lpstr>路外公共停车设施规划布局示意图</vt:lpstr>
      <vt:lpstr>路外公共停车设施近期建设示意图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熊猫办公PPT</dc:title>
  <dc:creator>熊猫办公</dc:creator>
  <cp:lastModifiedBy>Administrator</cp:lastModifiedBy>
  <cp:revision>39</cp:revision>
  <dcterms:created xsi:type="dcterms:W3CDTF">2021-11-22T02:27:20Z</dcterms:created>
  <dcterms:modified xsi:type="dcterms:W3CDTF">2024-11-18T05:00:36Z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2021-08-25T00:00:00Z</vt:filetime>
  </property>
  <property fmtid="{D5CDD505-2E9C-101B-9397-08002B2CF9AE}" pid="3" name="Creator">
    <vt:lpwstr>Aspose Ltd.</vt:lpwstr>
  </property>
  <property fmtid="{D5CDD505-2E9C-101B-9397-08002B2CF9AE}" pid="4" name="LastSaved">
    <vt:filetime>2021-11-22T00:00:00Z</vt:filetime>
  </property>
</Properties>
</file>